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6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541ea6c8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变质量问题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8d8822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充气问题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52aac6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抽气问题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b9005f9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分装问题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1f82e5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漏气问题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d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8.jpeg"/><Relationship Id="rId1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1.jpeg"/><Relationship Id="rId1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60.jpeg"/><Relationship Id="rId1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0.jpeg"/><Relationship Id="rId1" Type="http://schemas.openxmlformats.org/officeDocument/2006/relationships/image" Target="../media/image69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image" Target="../media/image76.png"/></Relationships>
</file>

<file path=ppt/slides/_rels/slide4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0_1#3613870f3?vop=1&amp;pid=3eb4eca81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（1）设充气过程中气体温度不变，为了使“水火箭”发射成功，该小组成员至少需要充气多少次?</a:t>
            </a:r>
            <a:endParaRPr lang="en-US" altLang="zh-CN" sz="2000" spc="-50" dirty="0"/>
          </a:p>
        </p:txBody>
      </p:sp>
      <p:sp>
        <p:nvSpPr>
          <p:cNvPr id="3" name="QO_6_AN.11_1#3613870f3?vop=1&amp;vop=1&amp;pid=3eb4eca81&amp;color=0,0,0&amp;vtp=1&amp;bbb=1"/>
          <p:cNvSpPr/>
          <p:nvPr/>
        </p:nvSpPr>
        <p:spPr>
          <a:xfrm>
            <a:off x="722376" y="14331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12_1#3613870f3?vop=1&amp;vop=1&amp;pid=3eb4eca81&amp;color=0,0,0&amp;vtp=1&amp;bbb=1"/>
              <p:cNvSpPr/>
              <p:nvPr/>
            </p:nvSpPr>
            <p:spPr>
              <a:xfrm>
                <a:off x="722376" y="1843728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该小组成员至少需要充气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5次.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12_1#3613870f3?vop=1&amp;vop=1&amp;pid=3eb4eca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338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-33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3_1#93bfcf155?vop=1&amp;pid=3eb4eca81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（2）喷出一部分水后关闭瓶塞，容器内气体从状态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系如图乙所示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，已知气体在状态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.求气体在状态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时的热力学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温度之比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3_1#93bfcf155?vop=1&amp;pid=3eb4eca8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4_1#93bfcf155?vop=1&amp;vop=1&amp;pid=3eb4eca81&amp;color=0,0,0&amp;vtp=1&amp;bbb=1"/>
              <p:cNvSpPr/>
              <p:nvPr/>
            </p:nvSpPr>
            <p:spPr>
              <a:xfrm>
                <a:off x="722376" y="2291403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4_1#93bfcf155?vop=1&amp;vop=1&amp;pid=3eb4eca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15_1#93bfcf155?vop=1&amp;vop=1&amp;pid=3eb4eca81&amp;color=0,0,0&amp;vtp=1&amp;bbb=1"/>
              <p:cNvSpPr/>
              <p:nvPr/>
            </p:nvSpPr>
            <p:spPr>
              <a:xfrm>
                <a:off x="722376" y="2830073"/>
                <a:ext cx="10753344" cy="1168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𝑀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𝑀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15_1#93bfcf155?vop=1&amp;vop=1&amp;pid=3eb4eca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30073"/>
                <a:ext cx="10753344" cy="1168400"/>
              </a:xfrm>
              <a:prstGeom prst="rect">
                <a:avLst/>
              </a:prstGeom>
              <a:blipFill rotWithShape="1">
                <a:blip r:embed="rId3"/>
                <a:stretch>
                  <a:fillRect l="-4" t="-44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6_1#8a3f971d5?vop=1&amp;pid=e52aac605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[福建厦门2025质量检测]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拔罐疗法是中医的一种传统疗法.如图所示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，利用抽气装置将罐内部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分气体抽出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，导致罐内压强减小，从而使罐吸附在人体穴位上.若罐体的容积为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，抽气装置的容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，某次拔罐时，抽取了2次气体，若忽略皮肤鼓起对罐内容积的影响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，设罐内气体温度不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则抽气后罐内压强为抽气前压强的(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6_1#8a3f971d5?vop=1&amp;pid=e52aac60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63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8a3f971d5.bracket?vop=1&amp;pid=e52aac605&amp;color=0,0,0&amp;vpa=3&amp;vtp=1"/>
          <p:cNvSpPr/>
          <p:nvPr/>
        </p:nvSpPr>
        <p:spPr>
          <a:xfrm>
            <a:off x="5240401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6_2#8a3f971d5?vop=1&amp;pid=e52aac60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640" y="2866077"/>
            <a:ext cx="1947672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6_3#8a3f971d5.choices?vop=1&amp;pid=e52aac605&amp;color=0,0,0&amp;vtp=1&amp;bbb=1"/>
              <p:cNvSpPr/>
              <p:nvPr/>
            </p:nvSpPr>
            <p:spPr>
              <a:xfrm>
                <a:off x="722376" y="4593277"/>
                <a:ext cx="10753344" cy="520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100"/>
                  </a:lnSpc>
                  <a:tabLst>
                    <a:tab pos="2646680" algn="l"/>
                    <a:tab pos="5166360" algn="l"/>
                    <a:tab pos="81813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(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6_3#8a3f971d5.choices?vop=1&amp;pid=e52aac60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93277"/>
                <a:ext cx="10753344" cy="520700"/>
              </a:xfrm>
              <a:prstGeom prst="rect">
                <a:avLst/>
              </a:prstGeom>
              <a:blipFill rotWithShape="1">
                <a:blip r:embed="rId3"/>
                <a:stretch>
                  <a:fillRect l="-4" t="-62" b="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8_1#8a3f971d5?vop=1&amp;vop=1&amp;pid=e52aac605&amp;color=0,0,0&amp;vtp=1&amp;bt=1&amp;bbb=1&amp;hb=1"/>
              <p:cNvSpPr/>
              <p:nvPr/>
            </p:nvSpPr>
            <p:spPr>
              <a:xfrm>
                <a:off x="722376" y="972000"/>
                <a:ext cx="10753344" cy="102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设罐内最初压强为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,第1次抽气时有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2次抽气时有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(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8_1#8a3f971d5?vop=1&amp;vop=1&amp;pid=e52aac60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2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9_1#8a3f971d5?vop=1&amp;vop=1&amp;pid=e52aac605&amp;color=0,0,0&amp;vtp=1&amp;bt=1&amp;bbb=1&amp;hb=1"/>
          <p:cNvSpPr/>
          <p:nvPr/>
        </p:nvSpPr>
        <p:spPr>
          <a:xfrm>
            <a:off x="722376" y="972000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【方法总结】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抽气问题的解题要点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从容器内抽出气体的过程中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,容器内气体的质量不断减小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,可以将每次抽气过程中抽出的气体和剩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余的气体整体作为研究对象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,看成等温膨胀过程.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0_1#ebbf50ef6?vop=1&amp;pid=e52aac605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[湖北云学联盟2025高二下联考]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航天员刘伯明、汤洪波身着中国自主研制的新一代“飞天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外航天服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，先后从天和核心舱节点舱成功出舱，这是中国空间站首次出舱活动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，航天员出舱前需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通过减压舱将气压从舱内标准值降至太空服适应值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.已知减压舱容积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，初始状态为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.设气体为理想气体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0_1#ebbf50ef6?vop=1&amp;pid=e52aac60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0_2#ebbf50ef6?vop=1&amp;pid=e52aac60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640" y="3340232"/>
            <a:ext cx="1956816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1_1#e29bced91?vop=1&amp;pid=ebbf50ef6&amp;color=0,0,0&amp;vtp=1&amp;bt=1&amp;bbb=1&amp;hb=1"/>
              <p:cNvSpPr/>
              <p:nvPr/>
            </p:nvSpPr>
            <p:spPr>
              <a:xfrm>
                <a:off x="722376" y="972000"/>
                <a:ext cx="10753344" cy="8340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（1）若减压过程保持温度不变，目标气压为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，求需排出气体的质量占初始总质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量的百分比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21_1#e29bced91?vop=1&amp;pid=ebbf50e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34009"/>
              </a:xfrm>
              <a:prstGeom prst="rect">
                <a:avLst/>
              </a:prstGeom>
              <a:blipFill rotWithShape="1">
                <a:blip r:embed="rId1"/>
                <a:stretch>
                  <a:fillRect l="-4" t="-54" r="-880" b="-50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2_1#e29bced91?vop=1&amp;vop=1&amp;pid=ebbf50ef6&amp;color=0,0,0&amp;vtp=1&amp;bbb=1"/>
              <p:cNvSpPr/>
              <p:nvPr/>
            </p:nvSpPr>
            <p:spPr>
              <a:xfrm>
                <a:off x="722376" y="1864937"/>
                <a:ext cx="10753344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𝟔𝟎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2_1#e29bced91?vop=1&amp;vop=1&amp;pid=ebbf50ef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64937"/>
                <a:ext cx="10753344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4" t="-151" b="-131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3_1#e29bced91?vop=1&amp;vop=1&amp;pid=ebbf50ef6&amp;color=0,0,0&amp;vtp=1&amp;bbb=1&amp;hb=1"/>
              <p:cNvSpPr/>
              <p:nvPr/>
            </p:nvSpPr>
            <p:spPr>
              <a:xfrm>
                <a:off x="722376" y="2257494"/>
                <a:ext cx="10753344" cy="3873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初始状态气体体积为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,设减压后气体体积为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.整个过程为等温变化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因为同种气体在相同状态下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,质量比等于体积比.初始气体在压强为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,排出气体的体积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则排出气体的质量占初始总质量的百分比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3_1#e29bced91?vop=1&amp;vop=1&amp;pid=ebbf50ef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57494"/>
                <a:ext cx="10753344" cy="3873500"/>
              </a:xfrm>
              <a:prstGeom prst="rect">
                <a:avLst/>
              </a:prstGeom>
              <a:blipFill rotWithShape="1">
                <a:blip r:embed="rId3"/>
                <a:stretch>
                  <a:fillRect l="-4" t="-2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4_1#d9465e9a6?vop=1&amp;pid=ebbf50ef6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（2）若使用抽气泵每次抽出固定体积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的气体（温度始终为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），至少需要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抽气多少次才能将气压从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降至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24_1#d9465e9a6?vop=1&amp;pid=ebbf50e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25_1#d9465e9a6?vop=1&amp;vop=1&amp;pid=ebbf50ef6&amp;color=0,0,0&amp;vtp=1&amp;bbb=1"/>
          <p:cNvSpPr/>
          <p:nvPr/>
        </p:nvSpPr>
        <p:spPr>
          <a:xfrm>
            <a:off x="722376" y="1834203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S.26_1#d9465e9a6?vop=1&amp;vop=1&amp;pid=ebbf50ef6&amp;color=0,0,0&amp;vtp=1&amp;bt=1&amp;bbb=1&amp;hb=1"/>
              <p:cNvSpPr/>
              <p:nvPr/>
            </p:nvSpPr>
            <p:spPr>
              <a:xfrm>
                <a:off x="722376" y="972000"/>
                <a:ext cx="10753344" cy="53202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设抽气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次,每次抽出体积为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的气体,第一次抽气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第二次抽气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Δ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以此类推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次气后,压强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Δ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因为要将气压从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降至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Δ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Δ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,整理可得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.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两边取对数得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（次）.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6_AS.26_1#d9465e9a6?vop=1&amp;vop=1&amp;pid=ebbf50e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320284"/>
              </a:xfrm>
              <a:prstGeom prst="rect">
                <a:avLst/>
              </a:prstGeom>
              <a:blipFill rotWithShape="1">
                <a:blip r:embed="rId1"/>
                <a:stretch>
                  <a:fillRect l="-4" t="-8" b="-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7_1#76e02234f?vop=1&amp;pid=0b9005f97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[广东中山华侨中学2024高二下段考]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的钢瓶充满氧气后，压强为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打开钢瓶的阀门把氧气同时分装到容积为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的小瓶中，小瓶中充气后压强为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，分装过程中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无漏气且温度不变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7_1#76e02234f?vop=1&amp;pid=0b9005f9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2114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8_1#76e02234f.bracket?vop=1&amp;pid=0b9005f97&amp;color=0,0,0&amp;vpa=4&amp;vtp=1&amp;bbb=1"/>
          <p:cNvSpPr/>
          <p:nvPr/>
        </p:nvSpPr>
        <p:spPr>
          <a:xfrm>
            <a:off x="5519801" y="18673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7_2#76e02234f.choices?vop=1&amp;pid=0b9005f97&amp;color=0,0,0&amp;vtp=1&amp;bbb=1"/>
              <p:cNvSpPr/>
              <p:nvPr/>
            </p:nvSpPr>
            <p:spPr>
              <a:xfrm>
                <a:off x="722376" y="2334074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A.如果小瓶原来是真空的，最多能分装54瓶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.如果小瓶原来是真空的，最多能分装58瓶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.如果小瓶原来装有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的氧气，最多能分装56瓶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.如果小瓶原来装有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的氧气，最多能分装60瓶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7_2#76e02234f.choices?vop=1&amp;pid=0b9005f9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4074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94e1922d.fixed?pid=541ea6c8b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194e1922d.fixed?pid=541ea6c8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变质量问题</a:t>
            </a:r>
            <a:endParaRPr lang="en-US" altLang="zh-CN" sz="4400" dirty="0"/>
          </a:p>
        </p:txBody>
      </p:sp>
      <p:pic>
        <p:nvPicPr>
          <p:cNvPr id="4" name="C_3#194e1922d.fixed?pid=541ea6c8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94e1922d.fixed?pid=541ea6c8b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刷题型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9_1#76e02234f?vop=1&amp;vop=1&amp;pid=0b9005f97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若小瓶原来是真空的,则初状态氧气压强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,设最多能分装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,末状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态下氧气压强为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,温度不变,根据玻意耳定律有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数据解得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,A正确,B错误；若小瓶原来装有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的氧气,设最多能分装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,则此时初状态氧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,末状态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9_1#76e02234f?vop=1&amp;vop=1&amp;pid=0b9005f9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878" b="-1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30_1#76e02234f?vop=1&amp;vop=1&amp;pid=0b9005f97&amp;color=0,0,0&amp;vtp=1&amp;bt=1&amp;bb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【易错分析】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分装气体时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,不要忘了容器中原有的剩余气体.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31_1#76e02234f?vop=1&amp;vop=1&amp;pid=0b9005f97&amp;color=0,0,0&amp;mp=1&amp;vtp=1&amp;bt=1&amp;bbb=1&amp;hb=1"/>
          <p:cNvSpPr/>
          <p:nvPr/>
        </p:nvSpPr>
        <p:spPr>
          <a:xfrm>
            <a:off x="722376" y="972000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【方法总结】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分装问题的解题要点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对于将一个大容器里的气体分装到多个小容器中的问题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,如果温度不变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,则可以把大容器中剩余的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气体和多个小容器中的气体整体作为研究对象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,利用玻意耳定律求解.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2_1#d26b91981?vop=1&amp;pid=0b9005f97&amp;color=0,0,0&amp;vtp=1&amp;bt=1&amp;bbb=1&amp;hb=1"/>
              <p:cNvSpPr/>
              <p:nvPr/>
            </p:nvSpPr>
            <p:spPr>
              <a:xfrm>
                <a:off x="722376" y="972000"/>
                <a:ext cx="10753344" cy="13126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[山东东营部分学校2024联考]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学校运动会开幕式上班级准备放飞气球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，筹备小组的同学用一个容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积为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、压强为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的氦气罐给完全相同的气球充气.每个气球需要充入氦气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，充气后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压强等于一个标准大气压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，设充气前后气球和氦气罐温度都与环境温度一致.</a:t>
                </a:r>
                <a:endParaRPr lang="en-US" altLang="zh-CN" sz="2000" spc="-50" dirty="0"/>
              </a:p>
            </p:txBody>
          </p:sp>
        </mc:Choice>
        <mc:Fallback>
          <p:sp>
            <p:nvSpPr>
              <p:cNvPr id="2" name="QO_5_BD.32_1#d26b91981?vop=1&amp;pid=0b9005f9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260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762" b="-34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33_1#06dd87d87?vop=1&amp;pid=d26b91981&amp;color=0,0,0&amp;vtp=1&amp;bbb=1"/>
              <p:cNvSpPr/>
              <p:nvPr/>
            </p:nvSpPr>
            <p:spPr>
              <a:xfrm>
                <a:off x="722376" y="23340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（1）在忽略漏气损耗的情况下，求一个氦气罐可以充满气球的个数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33_1#06dd87d87?vop=1&amp;pid=d26b919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4012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95" b="-118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AN.34_1#06dd87d87?vop=1&amp;vop=1&amp;pid=d26b91981&amp;color=0,0,0&amp;vtp=1&amp;bbb=1"/>
          <p:cNvSpPr/>
          <p:nvPr/>
        </p:nvSpPr>
        <p:spPr>
          <a:xfrm>
            <a:off x="722376" y="2744603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100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35_1#06dd87d87?vop=1&amp;vop=1&amp;pid=d26b91981&amp;color=0,0,0&amp;vtp=1&amp;bbb=1"/>
              <p:cNvSpPr/>
              <p:nvPr/>
            </p:nvSpPr>
            <p:spPr>
              <a:xfrm>
                <a:off x="722376" y="3151003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设能充满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个气球,氦气罐容积为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、开始时压强为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,气球充入氦气的体积为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35_1#06dd87d87?vop=1&amp;vop=1&amp;pid=d26b919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51003"/>
                <a:ext cx="10753344" cy="907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5" b="-4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6_1#a05243e32?vop=1&amp;pid=d26b91981&amp;color=0,0,0&amp;mp=1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（2）若离地高度每升高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，气球内气体压强减小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，气球体积膨胀到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时会发生爆炸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忽略上升过程中大气温度的变化），已知地面附近大气压强也等于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.求气球爆炸时离地面的高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6_1#a05243e32?vop=1&amp;pid=d26b91981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004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7_1#a05243e32?vop=1&amp;vop=1&amp;pid=d26b91981&amp;color=0,0,0&amp;vtp=1&amp;bbb=1"/>
              <p:cNvSpPr/>
              <p:nvPr/>
            </p:nvSpPr>
            <p:spPr>
              <a:xfrm>
                <a:off x="722376" y="23380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𝟎𝟎𝟎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7_1#a05243e32?vop=1&amp;vop=1&amp;pid=d26b919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80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8_1#a05243e32?vop=1&amp;vop=1&amp;pid=d26b91981&amp;color=0,0,0&amp;vtp=1&amp;bbb=1"/>
              <p:cNvSpPr/>
              <p:nvPr/>
            </p:nvSpPr>
            <p:spPr>
              <a:xfrm>
                <a:off x="722376" y="2748603"/>
                <a:ext cx="10753344" cy="894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气球刚要爆炸时压强为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8_1#a05243e32?vop=1&amp;vop=1&amp;pid=d26b919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8603"/>
                <a:ext cx="10753344" cy="894334"/>
              </a:xfrm>
              <a:prstGeom prst="rect">
                <a:avLst/>
              </a:prstGeom>
              <a:blipFill rotWithShape="1">
                <a:blip r:embed="rId3"/>
                <a:stretch>
                  <a:fillRect l="-4" t="-36" b="-50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9_1#a77277b66?vop=1&amp;pid=11f82e538&amp;color=0,0,0&amp;vtp=1&amp;bt=1&amp;bbb=1&amp;hb=1"/>
              <p:cNvSpPr/>
              <p:nvPr/>
            </p:nvSpPr>
            <p:spPr>
              <a:xfrm>
                <a:off x="722376" y="972000"/>
                <a:ext cx="10753344" cy="3129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如图所示，某品牌的保温杯容量为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，开始时空杯子敞口放置在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桌面上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，外界环境温度为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且保持不变，杯子内空气的温度与外界环境温度相同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，现向杯内迅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速装入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的热水，盖上杯盖（假设装开水与盖杯盖的过程中时间较短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，过程中杯子内空气的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），静置一段时间后，杯子内空气的温度达到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.已知外界大气压恒为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，杯子内空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气可看作理想气体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，不考虑水蒸发引起的空气质量的变化.如果此时迅速打开杯盖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（迅速打开杯盖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的过程中杯内剩余空气的温度不变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），则打开杯盖时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，杯内剩余的空气质量与逸出杯外的空气质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量的比值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9_1#a77277b66?vop=1&amp;pid=11f82e5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29153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86" b="-14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0_1#a77277b66.bracket?vop=1&amp;pid=11f82e538&amp;color=0,0,0&amp;vpa=5&amp;vtp=1"/>
          <p:cNvSpPr/>
          <p:nvPr/>
        </p:nvSpPr>
        <p:spPr>
          <a:xfrm>
            <a:off x="2339531" y="3696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39_2#a77277b66?vop=1&amp;pid=11f82e53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9938" y="4237678"/>
            <a:ext cx="1098221" cy="139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39_3#a77277b66.choices?vop=1&amp;pid=11f82e538&amp;color=0,0,0&amp;vtp=1&amp;bbb=1"/>
          <p:cNvSpPr/>
          <p:nvPr/>
        </p:nvSpPr>
        <p:spPr>
          <a:xfrm>
            <a:off x="722376" y="5769174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477510" algn="l"/>
                <a:tab pos="82162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.6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1_1#a77277b66?vop=1&amp;vop=1&amp;pid=11f82e538&amp;color=0,0,0&amp;vtp=1&amp;bt=1&amp;bbb=1&amp;hb=1"/>
              <p:cNvSpPr/>
              <p:nvPr/>
            </p:nvSpPr>
            <p:spPr>
              <a:xfrm>
                <a:off x="722376" y="972000"/>
                <a:ext cx="10753344" cy="3022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设装水前杯子内空气温度为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,装水盖杯盖后静置一小段时间过程中空气的体积不变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子内空气的压强为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,根据查理定律有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,杯子容量为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,装入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的开水后,杯内空气的体积为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,迅速打开杯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盖过程杯内空气的温度不变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,压强变为大气压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设此时杯子内空气的密度为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,现在杯内空气质量为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,原空气总质量为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,逸出杯外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,杯内剩余的空气质量与逸出杯外的空气质量的比值为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1_1#a77277b66?vop=1&amp;vop=1&amp;pid=11f82e5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022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r="-2409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2_1#693ccd477?vop=1&amp;pid=11f82e538&amp;color=0,0,0&amp;vtp=1&amp;bt=1&amp;bbb=1&amp;hb=1"/>
              <p:cNvSpPr/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[江西宜春丰城中学2025高二下期中]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某同学设计了测量小车加速度的装置如图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.矩形导热气缸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固定在车厢底面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，水平轻弹簧分别连接活塞与车厢右壁，活塞可在气缸内无摩擦滑动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.已知活塞质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、横截面积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，弹簧的劲度系数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200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，环境温度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外界大气压强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.初始时，气缸和活塞均处于静止状态，弹簧处于原长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，缸内封闭一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定质量理想气体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，此时活塞与缸底间的气柱长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；当小车沿水平方向做直线运动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对气缸静止时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，弹簧伸长量为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（弹簧形变始终在弹性限度内）.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2_1#693ccd477?vop=1&amp;pid=11f82e5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968" b="-1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2_2#693ccd477?vop=1&amp;pid=11f82e53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0560" y="3834262"/>
            <a:ext cx="3227832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3_1#61efda811?vop=1&amp;pid=693ccd477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（1）小车运动时，求缸内气体的压强（可用分数表示）；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4_1#61efda811?vop=1&amp;vop=1&amp;pid=693ccd477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𝟏𝟔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𝟏𝟓</m:t>
                        </m:r>
                      </m:den>
                    </m:f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4_1#61efda811?vop=1&amp;vop=1&amp;pid=693ccd4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5_1#61efda811?vop=1&amp;vop=1&amp;pid=693ccd477&amp;color=0,0,0&amp;vtp=1&amp;bbb=1"/>
              <p:cNvSpPr/>
              <p:nvPr/>
            </p:nvSpPr>
            <p:spPr>
              <a:xfrm>
                <a:off x="722376" y="1996064"/>
                <a:ext cx="10753344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小车运动时,设缸内气体的压强为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,此时活塞与缸底间的气柱长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气体做等温变化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5_1#61efda811?vop=1&amp;vop=1&amp;pid=693ccd4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1409700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r="-461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6_1#49c1ac28d?vop=1&amp;pid=693ccd477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（2）求小车加速度的大小、方向；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7_1#49c1ac28d?vop=1&amp;vop=1&amp;pid=693ccd477&amp;color=0,0,0&amp;vtp=1&amp;bbb=1"/>
              <p:cNvSpPr/>
              <p:nvPr/>
            </p:nvSpPr>
            <p:spPr>
              <a:xfrm>
                <a:off x="722376" y="1433137"/>
                <a:ext cx="10753344" cy="40646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𝐦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𝐬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,方向水平向右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7_1#49c1ac28d?vop=1&amp;vop=1&amp;pid=693ccd4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6464"/>
              </a:xfrm>
              <a:prstGeom prst="rect">
                <a:avLst/>
              </a:prstGeom>
              <a:blipFill rotWithShape="1">
                <a:blip r:embed="rId1"/>
                <a:stretch>
                  <a:fillRect l="-4" t="-142" b="-123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8_1#49c1ac28d?vop=1&amp;vop=1&amp;pid=693ccd477&amp;color=0,0,0&amp;vtp=1&amp;bbb=1"/>
              <p:cNvSpPr/>
              <p:nvPr/>
            </p:nvSpPr>
            <p:spPr>
              <a:xfrm>
                <a:off x="722376" y="1848618"/>
                <a:ext cx="10753344" cy="906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设向右为正方向,对活塞,由牛顿第二定律有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,方向水平向右.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8_1#49c1ac28d?vop=1&amp;vop=1&amp;pid=693ccd4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8618"/>
                <a:ext cx="10753344" cy="906336"/>
              </a:xfrm>
              <a:prstGeom prst="rect">
                <a:avLst/>
              </a:prstGeom>
              <a:blipFill rotWithShape="1">
                <a:blip r:embed="rId2"/>
                <a:stretch>
                  <a:fillRect l="-4" t="-15" b="-50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b5bcc7aed?vop=1&amp;pid=98d882247&amp;color=0,0,0&amp;vtp=1&amp;bt=1&amp;bbb=1&amp;hb=1"/>
              <p:cNvSpPr/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[山西部分学校2024高二下联考]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如图所示，血压仪由加压气囊、臂带、压强计等构成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.加压气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囊可将外界空气充入臂带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，压强计示数为臂带内气体的压强高于大气压强的差值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，充气前臂带内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气体压强为大气压强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.每次挤压气囊都能将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的外界空气充入臂带中，经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充气后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，臂带内气体体积变为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.已知大气压强为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，气体温度不变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，忽略细管和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压强计内的气体体积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则压强计的示数为(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b5bcc7aed?vop=1&amp;pid=98d8822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402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b5bcc7aed.bracket?vop=1&amp;pid=98d882247&amp;color=0,0,0&amp;vpa=1&amp;vtp=1"/>
          <p:cNvSpPr/>
          <p:nvPr/>
        </p:nvSpPr>
        <p:spPr>
          <a:xfrm>
            <a:off x="5481701" y="27817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1_2#b5bcc7aed?vop=1&amp;pid=98d88224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1184" y="3323277"/>
            <a:ext cx="237744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b5bcc7aed.choices?vop=1&amp;pid=98d882247&amp;color=0,0,0&amp;vtp=1&amp;bbb=1"/>
              <p:cNvSpPr/>
              <p:nvPr/>
            </p:nvSpPr>
            <p:spPr>
              <a:xfrm>
                <a:off x="722376" y="505047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87955" algn="l"/>
                    <a:tab pos="5337810" algn="l"/>
                    <a:tab pos="81400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3#b5bcc7aed.choices?vop=1&amp;pid=98d8822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050477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4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9_1#3f09b1951?vop=1&amp;pid=693ccd477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（3）若环境温度升高到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（忽略大气压变化），为保证系统以第（2）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问中的加速度运动时，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弹簧的伸长量仍然为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，需在此温度下释放缸内部分气体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，求释放的气体质量与原气体总质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量比值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9_1#3f09b1951?vop=1&amp;pid=693ccd4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2014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50_1#3f09b1951?vop=1&amp;vop=1&amp;pid=693ccd477&amp;color=0,0,0&amp;vtp=1&amp;bbb=1"/>
          <p:cNvSpPr/>
          <p:nvPr/>
        </p:nvSpPr>
        <p:spPr>
          <a:xfrm>
            <a:off x="722376" y="2338012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0.091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1_1#3f09b1951?vop=1&amp;vop=1&amp;pid=693ccd477&amp;color=0,0,0&amp;vtp=1&amp;bbb=1&amp;hb=1"/>
              <p:cNvSpPr/>
              <p:nvPr/>
            </p:nvSpPr>
            <p:spPr>
              <a:xfrm>
                <a:off x="722376" y="2748603"/>
                <a:ext cx="10753344" cy="2527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为保证系统以第（2）问中的加速度运动时,弹簧的伸长量仍然为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,说明缸内气体的压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强还是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.假设缸内全部气体保持压强为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,温度升高为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082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则释放的气体质量与原气体总质量比值为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释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原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1_1#3f09b1951?vop=1&amp;vop=1&amp;pid=693ccd47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8603"/>
                <a:ext cx="10753344" cy="2527300"/>
              </a:xfrm>
              <a:prstGeom prst="rect">
                <a:avLst/>
              </a:prstGeom>
              <a:blipFill rotWithShape="1">
                <a:blip r:embed="rId2"/>
                <a:stretch>
                  <a:fillRect l="-4" t="-13" b="-4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52_1#693ccd477?vop=1&amp;vop=1&amp;pid=11f82e538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【思路导引】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弹簧伸长量为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,则气缸内封闭气体体积为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,气体经历等温压缩,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可求出缸内封闭气体的压强,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再根据牛顿第二定律求出加速度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52_1#693ccd477?vop=1&amp;vop=1&amp;pid=11f82e5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673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3_1#e256b044a?vop=1&amp;pid=11f82e538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10.如图所示，质量为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、内部高为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的绝热气缸内部带有加热装置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，用轻质绝热活塞封闭一定质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.气缸顶部有挡板，用绳将活塞悬挂在天花板上.气缸底面积为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.开始时缸内理想气体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，活塞到气缸底部的距离为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.用电阻丝缓慢加热后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，气缸内气体的温度升高到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，气缸底部始终不与地面接触.已知大气压强恒为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.忽略活塞和气缸壁的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厚度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，不计一切摩擦.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3_1#e256b044a?vop=1&amp;pid=11f82e5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92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3_2#e256b044a?vop=1&amp;pid=11f82e53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8384" y="3332803"/>
            <a:ext cx="1481328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4_1#79e9aaa00?vop=1&amp;pid=e256b044a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（1）当温度升高到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时，求缸内气体的压强；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4_1#79e9aaa00?vop=1&amp;pid=e256b044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5_1#79e9aaa00?vop=1&amp;vop=1&amp;pid=e256b044a&amp;color=0,0,0&amp;vtp=1&amp;bbb=1"/>
              <p:cNvSpPr/>
              <p:nvPr/>
            </p:nvSpPr>
            <p:spPr>
              <a:xfrm>
                <a:off x="722376" y="1386528"/>
                <a:ext cx="10753344" cy="5955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𝟔</m:t>
                        </m:r>
                      </m:den>
                    </m:f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𝑴𝒈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</m:den>
                    </m:f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5_1#79e9aaa00?vop=1&amp;vop=1&amp;pid=e256b04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95503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6_1#79e9aaa00?vop=1&amp;vop=1&amp;pid=e256b044a&amp;color=0,0,0&amp;vtp=1&amp;bbb=1&amp;hb=1"/>
              <p:cNvSpPr/>
              <p:nvPr/>
            </p:nvSpPr>
            <p:spPr>
              <a:xfrm>
                <a:off x="722376" y="1988190"/>
                <a:ext cx="10753344" cy="306425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假设气体一直做等压变化,当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,设活塞到气缸底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,根据盖—吕萨克定律,有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,因此假设不成立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,故气体先做等压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,活塞碰到挡板后气体做等容变化.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设初始气体压强为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,对气缸受力分析,有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时气体的压强为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,由理想气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体状态方程得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代入数据解得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6_1#79e9aaa00?vop=1&amp;vop=1&amp;pid=e256b044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88190"/>
                <a:ext cx="10753344" cy="3064256"/>
              </a:xfrm>
              <a:prstGeom prst="rect">
                <a:avLst/>
              </a:prstGeom>
              <a:blipFill rotWithShape="1">
                <a:blip r:embed="rId3"/>
                <a:stretch>
                  <a:fillRect l="-4" r="-484" b="-1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7_1#bfe12b19d?vop=1&amp;pid=e256b044a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（2）保持气体温度在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不变，此后由于气缸漏气导致活塞相对气缸下移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，最终再次距离底部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，求该过程泄漏气体与漏气前缸内气体的质量之比.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7_1#bfe12b19d?vop=1&amp;pid=e256b044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626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8_1#bfe12b19d?vop=1&amp;vop=1&amp;pid=e256b044a&amp;color=0,0,0&amp;vtp=1&amp;bbb=1"/>
              <p:cNvSpPr/>
              <p:nvPr/>
            </p:nvSpPr>
            <p:spPr>
              <a:xfrm>
                <a:off x="722376" y="1834203"/>
                <a:ext cx="10753344" cy="595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8_1#bfe12b19d?vop=1&amp;vop=1&amp;pid=e256b04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595376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7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9_1#bfe12b19d?vop=1&amp;vop=1&amp;pid=e256b044a&amp;color=0,0,0&amp;vtp=1&amp;bbb=1&amp;hb=1"/>
              <p:cNvSpPr/>
              <p:nvPr/>
            </p:nvSpPr>
            <p:spPr>
              <a:xfrm>
                <a:off x="722376" y="2436500"/>
                <a:ext cx="10753344" cy="2146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当活塞再次距离底部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时,由平衡条件可知,气体压强恢复到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.设缸内剩余气体初态时体积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余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,气体总体积为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总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,从初始状态到最终状态,该部分气体进行等压膨胀,根据盖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—吕萨克定律得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则漏出气体与原有气体质量比为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9_1#bfe12b19d?vop=1&amp;vop=1&amp;pid=e256b044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36500"/>
                <a:ext cx="10753344" cy="2146300"/>
              </a:xfrm>
              <a:prstGeom prst="rect">
                <a:avLst/>
              </a:prstGeom>
              <a:blipFill rotWithShape="1">
                <a:blip r:embed="rId3"/>
                <a:stretch>
                  <a:fillRect l="-4" r="-567" b="-5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60_1#e256b044a?vop=1&amp;vop=1&amp;pid=11f82e538&amp;color=0,0,0&amp;vtp=1&amp;bt=1&amp;bbb=1"/>
              <p:cNvSpPr/>
              <p:nvPr/>
            </p:nvSpPr>
            <p:spPr>
              <a:xfrm>
                <a:off x="722376" y="972000"/>
                <a:ext cx="10753344" cy="3517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【一题多解】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应用克拉伯龙方程解题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设初始气体总质量为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总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,剩余气体质量为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余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,根据克拉伯龙方程,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初态有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总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末态有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余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则漏出气体与原有气体质量比为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60_1#e256b044a?vop=1&amp;vop=1&amp;pid=11f82e53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517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b="-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61_1#e256b044a?vop=1&amp;vop=1&amp;pid=11f82e538&amp;color=0,0,0&amp;mp=1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【关键点拨】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克拉伯龙方程的公式为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𝑛𝑅𝑇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是物质的量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mol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是一个常数,只适用于理想气体.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61_1#e256b044a?vop=1&amp;vop=1&amp;pid=11f82e53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4e0c9965.fixed?pid=541ea6c8b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74e0c9965.fixed?pid=541ea6c8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变质量问题</a:t>
            </a:r>
            <a:endParaRPr lang="en-US" altLang="zh-CN" sz="4400" dirty="0"/>
          </a:p>
        </p:txBody>
      </p:sp>
      <p:pic>
        <p:nvPicPr>
          <p:cNvPr id="4" name="C_3#74e0c9965.fixed?pid=541ea6c8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4e0c9965.fixed?pid=541ea6c8b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2_1#f08b9c721?vop=1&amp;pid=74e0c9965&amp;color=0,0,0&amp;vtp=1&amp;bt=1&amp;bbb=1&amp;hb=1"/>
              <p:cNvSpPr/>
              <p:nvPr/>
            </p:nvSpPr>
            <p:spPr>
              <a:xfrm>
                <a:off x="722376" y="972000"/>
                <a:ext cx="10753344" cy="31541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[山东青岛二中2024高二下期中]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如果电动自行车轮胎气压过小不仅不好骑而且很容易损坏内胎，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甚至使车轮变形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，轮胎气压如果过大会使轮胎的缓冲性能下降，抗冲击能力降低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，钢丝帘线易断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裂或发生爆胎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，因此必须保持合适的轮胎气压来延长轮胎使用寿命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.某人用打气筒给闲置很久的电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动自行车打气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，电动自行车内胎的容积为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，胎内原来空气压强为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度为室温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，设每打气一次可打入压强为一个标准大气压的空气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.打气过程中由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于压缩气体做功和摩擦生热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，打了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次后胎内温度升高到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（一个标准大气压为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62_1#f08b9c721?vop=1&amp;pid=74e0c996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54109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3537" b="-14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62_2#f08b9c721?vop=1&amp;pid=74e0c996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640" y="4263332"/>
            <a:ext cx="1956816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3_1#c0091e29a?vop=1&amp;pid=f08b9c721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（1）假设车胎因膨胀而增大的体积可以忽略不计，则此时车胎内空气压强为多少？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4_1#c0091e29a?vop=1&amp;vop=1&amp;pid=f08b9c721&amp;color=0,0,0&amp;vtp=1&amp;bbb=1"/>
              <p:cNvSpPr/>
              <p:nvPr/>
            </p:nvSpPr>
            <p:spPr>
              <a:xfrm>
                <a:off x="722376" y="1433137"/>
                <a:ext cx="10753344" cy="411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𝟎𝟖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64_1#c0091e29a?vop=1&amp;vop=1&amp;pid=f08b9c72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11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0" b="-13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65_1#c0091e29a?vop=1&amp;vop=1&amp;pid=f08b9c721&amp;color=0,0,0&amp;vtp=1&amp;bbb=1&amp;hb=1"/>
              <p:cNvSpPr/>
              <p:nvPr/>
            </p:nvSpPr>
            <p:spPr>
              <a:xfrm>
                <a:off x="722376" y="1853062"/>
                <a:ext cx="10753344" cy="23234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初状态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末状态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65_1#c0091e29a?vop=1&amp;vop=1&amp;pid=f08b9c72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3062"/>
                <a:ext cx="10753344" cy="2323465"/>
              </a:xfrm>
              <a:prstGeom prst="rect">
                <a:avLst/>
              </a:prstGeom>
              <a:blipFill rotWithShape="1">
                <a:blip r:embed="rId2"/>
                <a:stretch>
                  <a:fillRect l="-4" t="-6" b="-22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b5bcc7aed?vop=1&amp;vop=1&amp;pid=98d882247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充气前臂带内气体体积为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,每次挤压气囊充入气体体积为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,充气后臂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带内气体体积为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,压强计示数为臂带内气体的压强高于大气压强的差值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,则压强计的示数为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b5bcc7aed?vop=1&amp;vop=1&amp;pid=98d8822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829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6_1#243b4824e?vop=1&amp;pid=f08b9c721&amp;color=0,0,0&amp;vtp=1&amp;bt=1&amp;bbb=1&amp;hb=1"/>
              <p:cNvSpPr/>
              <p:nvPr/>
            </p:nvSpPr>
            <p:spPr>
              <a:xfrm>
                <a:off x="722376" y="972000"/>
                <a:ext cx="10753344" cy="1325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（2）电动自行车轮胎气压在室温情况下标准压强为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，如果此次打气恢复常温后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胎压过大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（未超过车胎承受范围），需要放出一部分气体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，使车胎内气压在室温情况下达到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，试求放出气体的质量与轮胎内剩余气体质量的比值.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66_1#243b4824e?vop=1&amp;pid=f08b9c72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30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880" b="-34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7_1#243b4824e?vop=1&amp;vop=1&amp;pid=f08b9c721&amp;color=0,0,0&amp;vtp=1&amp;bbb=1"/>
              <p:cNvSpPr/>
              <p:nvPr/>
            </p:nvSpPr>
            <p:spPr>
              <a:xfrm>
                <a:off x="722376" y="2307532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67_1#243b4824e?vop=1&amp;vop=1&amp;pid=f08b9c72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7532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95" b="-89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68_1#243b4824e?vop=1&amp;vop=1&amp;pid=f08b9c721&amp;color=0,0,0&amp;vtp=1&amp;bbb=1"/>
              <p:cNvSpPr/>
              <p:nvPr/>
            </p:nvSpPr>
            <p:spPr>
              <a:xfrm>
                <a:off x="722376" y="2917068"/>
                <a:ext cx="10753344" cy="2501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设恢复常温后气体的压强为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，由查理定律得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，胎压过大，需要放出气体，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放出气体的质量与轮胎内剩余气体质量之比等于体积之比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放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余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68_1#243b4824e?vop=1&amp;vop=1&amp;pid=f08b9c72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17068"/>
                <a:ext cx="10753344" cy="2501900"/>
              </a:xfrm>
              <a:prstGeom prst="rect">
                <a:avLst/>
              </a:prstGeom>
              <a:blipFill rotWithShape="1">
                <a:blip r:embed="rId3"/>
                <a:stretch>
                  <a:fillRect l="-4" t="-21" b="-4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9_1#12fa12747?vop=1&amp;pid=74e0c9965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[陕西西安2024高二下期中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负压病房是指病房内的气体压强略低于病房外的标准大气压的一种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病房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，即新鲜空气可以流进病房，而被污染的空气不会自行向外排出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，必须由抽气系统抽出进行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消毒处理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.现简化某负压病房为一个可封闭的绝热空间，室内空气所占空间的体积为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，室内外气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.工作人员首先将室内空气封闭并加热至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，加热前室内空气的压强为标准大气压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，空气视为理想气体.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69_1#12fa12747?vop=1&amp;pid=74e0c996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BD.70_1#c3d1ae17d?vop=1&amp;pid=12fa12747&amp;color=0,0,0&amp;vtp=1&amp;bbb=1"/>
          <p:cNvSpPr/>
          <p:nvPr/>
        </p:nvSpPr>
        <p:spPr>
          <a:xfrm>
            <a:off x="722376" y="3205803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（1）加热后病房内的气压为多少？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71_1#c3d1ae17d?vop=1&amp;vop=1&amp;pid=12fa12747&amp;color=0,0,0&amp;vtp=1&amp;bbb=1"/>
              <p:cNvSpPr/>
              <p:nvPr/>
            </p:nvSpPr>
            <p:spPr>
              <a:xfrm>
                <a:off x="722376" y="3624903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𝟗</m:t>
                        </m:r>
                      </m:den>
                    </m:f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5_AN.71_1#c3d1ae17d?vop=1&amp;vop=1&amp;pid=12fa127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24903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72_1#c3d1ae17d?vop=1&amp;vop=1&amp;pid=12fa12747&amp;color=0,0,0&amp;vtp=1&amp;bbb=1&amp;hb=1"/>
              <p:cNvSpPr/>
              <p:nvPr/>
            </p:nvSpPr>
            <p:spPr>
              <a:xfrm>
                <a:off x="722376" y="4234439"/>
                <a:ext cx="10753344" cy="1422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病房内空气发生等容变化，由查理定律可得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=[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+(−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)]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5_AS.72_1#c3d1ae17d?vop=1&amp;vop=1&amp;pid=12fa127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34439"/>
                <a:ext cx="10753344" cy="1422400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3_1#3e38cad6f?vop=1&amp;pid=12fa12747&amp;color=0,0,0&amp;vtp=1&amp;bt=1&amp;bbb=1&amp;hb=1"/>
              <p:cNvSpPr/>
              <p:nvPr/>
            </p:nvSpPr>
            <p:spPr>
              <a:xfrm>
                <a:off x="722376" y="969264"/>
                <a:ext cx="10753344" cy="95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（2）为了使负压病房的气压达到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99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，在使用前先要抽掉一部分空气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，求需抽出的空气质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量与原来空气质量之比以及抽出的空气排到室外降温后的体积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73_1#3e38cad6f?vop=1&amp;pid=12fa127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5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7" b="-33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4_1#3e38cad6f?vop=1&amp;vop=1&amp;pid=12fa12747&amp;color=0,0,0&amp;vtp=1&amp;bbb=1"/>
              <p:cNvSpPr/>
              <p:nvPr/>
            </p:nvSpPr>
            <p:spPr>
              <a:xfrm>
                <a:off x="722376" y="1929320"/>
                <a:ext cx="10753344" cy="557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𝟏𝟑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𝟏𝟏𝟎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𝟏𝟑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𝟏𝟏𝟎</m:t>
                        </m:r>
                      </m:den>
                    </m:f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74_1#3e38cad6f?vop=1&amp;vop=1&amp;pid=12fa127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9320"/>
                <a:ext cx="10753344" cy="557784"/>
              </a:xfrm>
              <a:prstGeom prst="rect">
                <a:avLst/>
              </a:prstGeom>
              <a:blipFill rotWithShape="1">
                <a:blip r:embed="rId2"/>
                <a:stretch>
                  <a:fillRect l="-4" t="-34" b="-69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75_1#3e38cad6f?vop=1&amp;vop=1&amp;pid=12fa12747&amp;color=0,0,0&amp;vtp=1&amp;bbb=1"/>
              <p:cNvSpPr/>
              <p:nvPr/>
            </p:nvSpPr>
            <p:spPr>
              <a:xfrm>
                <a:off x="722376" y="2496057"/>
                <a:ext cx="10753344" cy="38007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抽气过程可看成等温变化，由玻意耳定律可得</a:t>
                </a:r>
                <a:endParaRPr lang="en-US" altLang="zh-CN" sz="22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110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97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需抽出空气的体积为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97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需抽出的空气质量与原来空气质量之比等于体积之比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抽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原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对抽出的空气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，由理想气体状态方程可得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110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75_1#3e38cad6f?vop=1&amp;vop=1&amp;pid=12fa127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96057"/>
                <a:ext cx="10753344" cy="3800793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b="-8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4_1#b5bcc7aed?vop=1&amp;vop=1&amp;pid=98d882247&amp;color=0,0,0&amp;vtp=1&amp;bt=1&amp;bbb=1&amp;hb=1"/>
              <p:cNvSpPr/>
              <p:nvPr/>
            </p:nvSpPr>
            <p:spPr>
              <a:xfrm>
                <a:off x="722376" y="972000"/>
                <a:ext cx="10753344" cy="17928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【知识拓展】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等温分态公式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：若将某气体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在保持质量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、温度不变的情况下分成若干部分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zh-CN" altLang="en-US" sz="2000" b="0" i="0">
                  <a:solidFill>
                    <a:srgbClr val="000000"/>
                  </a:solidFill>
                  <a:latin typeface="Cambria Math" panose="02040503050406030204" pitchFamily="34" charset="0"/>
                  <a:ea typeface="Cambria Math" panose="02040503050406030204" pitchFamily="34" charset="-122"/>
                  <a:cs typeface="Cambria Math" panose="0204050305040603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,这个结论叫作等温分态公式,可以由玻意耳定律推得.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4_1#b5bcc7aed?vop=1&amp;vop=1&amp;pid=98d8822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2859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6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f31ca992e?vop=1&amp;pid=98d882247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[吉林白山2024高二下期中]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篮球赛上同学发现一只篮球气压不足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，用气压计测得球内气体压强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，已知篮球内部容积为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.现用简易打气筒给篮球打气，如图所示，每次能将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的空气打入球内，已知篮球的正常气压范围为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.忽略球内容积与气体温度的变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.为使篮球内气压回到正常范围，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应打气的次数范围是(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_1#f31ca992e?vop=1&amp;pid=98d8822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_1#f31ca992e.bracket?vop=1&amp;pid=98d882247&amp;color=0,0,0&amp;vpa=2&amp;vtp=1"/>
          <p:cNvSpPr/>
          <p:nvPr/>
        </p:nvSpPr>
        <p:spPr>
          <a:xfrm>
            <a:off x="7080314" y="23245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5_2#f31ca992e?vop=1&amp;pid=98d88224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6672" y="2866077"/>
            <a:ext cx="1444752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_3#f31ca992e.choices?vop=1&amp;pid=98d882247&amp;color=0,0,0&amp;vtp=1&amp;bbb=1"/>
              <p:cNvSpPr/>
              <p:nvPr/>
            </p:nvSpPr>
            <p:spPr>
              <a:xfrm>
                <a:off x="722376" y="4440877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53030" algn="l"/>
                    <a:tab pos="5267960" algn="l"/>
                    <a:tab pos="80352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5_3#f31ca992e.choices?vop=1&amp;pid=98d8822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40877"/>
                <a:ext cx="10753344" cy="405003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28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1#f31ca992e?vop=1&amp;vop=1&amp;pid=98d882247&amp;color=0,0,0&amp;vtp=1&amp;bt=1&amp;bbb=1&amp;hb=1"/>
              <p:cNvSpPr/>
              <p:nvPr/>
            </p:nvSpPr>
            <p:spPr>
              <a:xfrm>
                <a:off x="722376" y="972000"/>
                <a:ext cx="10753344" cy="1859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球内原有气体压强为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,设需打气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次可使球内气压回到正常范围,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设球内正常气压为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,每次打入的空气体积为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atm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atm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向下取整）,故需打气的次数范围为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次,A正确.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_1#f31ca992e?vop=1&amp;vop=1&amp;pid=98d8822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59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750" b="-24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8_1#f31ca992e?vop=1&amp;vop=1&amp;pid=98d882247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【方法总结】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充气问题的解题要点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已知容器内原有气体压强为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,充气后压强为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,则每充气一次,都是将打气筒内体积为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、压强等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于外界大气压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的空气充入体积一定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的容器中,充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次的过程可以用整体法解决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,即认为是由一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的打气筒一次完成,由玻意耳定律有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8_1#f31ca992e?vop=1&amp;vop=1&amp;pid=98d8822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354" b="-1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_1#3eb4eca81?vop=1&amp;pid=98d882247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[重庆八中2025高二下期中]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如图所示是某小组设计的“水火箭”.已知瓶未打气时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，瓶中气体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，每次充入瓶中的气体压强为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.要使“水火箭”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发射成功，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瓶内压强至少为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，不计容器容积的变化.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9_1#3eb4eca81?vop=1&amp;pid=98d8822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2161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9_3#3eb4eca81?iti=1&amp;htil=1&amp;vop=1&amp;pid=98d88224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2616" y="2473267"/>
            <a:ext cx="1536192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9_4#3eb4eca81?iti=2&amp;htil=1&amp;vop=1&amp;pid=98d88224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5552" y="2418403"/>
            <a:ext cx="1874520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9_5#3eb4eca81?iti=1&amp;htil=1&amp;vop=1&amp;pid=98d882247&amp;color=0,0,0&amp;vtp=1"/>
          <p:cNvSpPr/>
          <p:nvPr/>
        </p:nvSpPr>
        <p:spPr>
          <a:xfrm>
            <a:off x="3255137" y="416389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6" name="QO_5_BD.9_6#3eb4eca81?iti=2&amp;htil=1&amp;vop=1&amp;pid=98d882247&amp;color=0,0,0&amp;vtp=1"/>
          <p:cNvSpPr/>
          <p:nvPr/>
        </p:nvSpPr>
        <p:spPr>
          <a:xfrm>
            <a:off x="8627237" y="416389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9520</Words>
  <Application>WPS 演示</Application>
  <PresentationFormat>宽屏</PresentationFormat>
  <Paragraphs>327</Paragraphs>
  <Slides>43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66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2025-10-23T05:13:00Z</dcterms:created>
  <dcterms:modified xsi:type="dcterms:W3CDTF">2025-10-27T01:06:06Z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1CD20EB80733406DB85FCCBACA50B857_12</vt:lpwstr>
  </property>
  <property fmtid="{D5CDD505-2E9C-101B-9397-08002B2CF9AE}" pid="3" name="KSOProductBuildVer">
    <vt:lpwstr>2052-12.1.0.23125</vt:lpwstr>
  </property>
</Properties>
</file>